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32"/>
  </p:notesMasterIdLst>
  <p:sldIdLst>
    <p:sldId id="1369" r:id="rId3"/>
    <p:sldId id="1407" r:id="rId4"/>
    <p:sldId id="1408" r:id="rId5"/>
    <p:sldId id="1422" r:id="rId6"/>
    <p:sldId id="1396" r:id="rId7"/>
    <p:sldId id="1402" r:id="rId8"/>
    <p:sldId id="1403" r:id="rId9"/>
    <p:sldId id="1401" r:id="rId10"/>
    <p:sldId id="1418" r:id="rId11"/>
    <p:sldId id="1404" r:id="rId12"/>
    <p:sldId id="1429" r:id="rId13"/>
    <p:sldId id="1423" r:id="rId14"/>
    <p:sldId id="1428" r:id="rId15"/>
    <p:sldId id="1405" r:id="rId16"/>
    <p:sldId id="1419" r:id="rId17"/>
    <p:sldId id="1421" r:id="rId18"/>
    <p:sldId id="1420" r:id="rId19"/>
    <p:sldId id="1410" r:id="rId20"/>
    <p:sldId id="1411" r:id="rId21"/>
    <p:sldId id="1412" r:id="rId22"/>
    <p:sldId id="1413" r:id="rId23"/>
    <p:sldId id="1424" r:id="rId24"/>
    <p:sldId id="1415" r:id="rId25"/>
    <p:sldId id="1427" r:id="rId26"/>
    <p:sldId id="1425" r:id="rId27"/>
    <p:sldId id="1426" r:id="rId28"/>
    <p:sldId id="1416" r:id="rId29"/>
    <p:sldId id="1417" r:id="rId30"/>
    <p:sldId id="1366" r:id="rId31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5"/>
    <a:srgbClr val="DDDDDD"/>
    <a:srgbClr val="B2B2B2"/>
    <a:srgbClr val="FFFFFF"/>
    <a:srgbClr val="808080"/>
    <a:srgbClr val="5F5F5F"/>
    <a:srgbClr val="000000"/>
    <a:srgbClr val="C0C0C0"/>
    <a:srgbClr val="7F7F7F"/>
    <a:srgbClr val="328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40" autoAdjust="0"/>
    <p:restoredTop sz="95083" autoAdjust="0"/>
  </p:normalViewPr>
  <p:slideViewPr>
    <p:cSldViewPr snapToObjects="1">
      <p:cViewPr varScale="1">
        <p:scale>
          <a:sx n="128" d="100"/>
          <a:sy n="128" d="100"/>
        </p:scale>
        <p:origin x="192" y="416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xmlns="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xmlns="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xmlns="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xmlns="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xmlns="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xmlns="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xmlns="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7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50" Type="http://schemas.openxmlformats.org/officeDocument/2006/relationships/slideLayout" Target="../slideLayouts/slideLayout119.xml"/><Relationship Id="rId51" Type="http://schemas.openxmlformats.org/officeDocument/2006/relationships/slideLayout" Target="../slideLayouts/slideLayout120.xml"/><Relationship Id="rId52" Type="http://schemas.openxmlformats.org/officeDocument/2006/relationships/slideLayout" Target="../slideLayouts/slideLayout121.xml"/><Relationship Id="rId53" Type="http://schemas.openxmlformats.org/officeDocument/2006/relationships/slideLayout" Target="../slideLayouts/slideLayout122.xml"/><Relationship Id="rId54" Type="http://schemas.openxmlformats.org/officeDocument/2006/relationships/slideLayout" Target="../slideLayouts/slideLayout123.xml"/><Relationship Id="rId55" Type="http://schemas.openxmlformats.org/officeDocument/2006/relationships/slideLayout" Target="../slideLayouts/slideLayout124.xml"/><Relationship Id="rId56" Type="http://schemas.openxmlformats.org/officeDocument/2006/relationships/slideLayout" Target="../slideLayouts/slideLayout125.xml"/><Relationship Id="rId57" Type="http://schemas.openxmlformats.org/officeDocument/2006/relationships/slideLayout" Target="../slideLayouts/slideLayout126.xml"/><Relationship Id="rId58" Type="http://schemas.openxmlformats.org/officeDocument/2006/relationships/slideLayout" Target="../slideLayouts/slideLayout127.xml"/><Relationship Id="rId59" Type="http://schemas.openxmlformats.org/officeDocument/2006/relationships/slideLayout" Target="../slideLayouts/slideLayout128.xml"/><Relationship Id="rId40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10.xml"/><Relationship Id="rId42" Type="http://schemas.openxmlformats.org/officeDocument/2006/relationships/slideLayout" Target="../slideLayouts/slideLayout111.xml"/><Relationship Id="rId43" Type="http://schemas.openxmlformats.org/officeDocument/2006/relationships/slideLayout" Target="../slideLayouts/slideLayout112.xml"/><Relationship Id="rId44" Type="http://schemas.openxmlformats.org/officeDocument/2006/relationships/slideLayout" Target="../slideLayouts/slideLayout113.xml"/><Relationship Id="rId45" Type="http://schemas.openxmlformats.org/officeDocument/2006/relationships/slideLayout" Target="../slideLayouts/slideLayout114.xml"/><Relationship Id="rId46" Type="http://schemas.openxmlformats.org/officeDocument/2006/relationships/slideLayout" Target="../slideLayouts/slideLayout115.xml"/><Relationship Id="rId47" Type="http://schemas.openxmlformats.org/officeDocument/2006/relationships/slideLayout" Target="../slideLayouts/slideLayout116.xml"/><Relationship Id="rId48" Type="http://schemas.openxmlformats.org/officeDocument/2006/relationships/slideLayout" Target="../slideLayouts/slideLayout117.xml"/><Relationship Id="rId4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2.xml"/><Relationship Id="rId34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07.xml"/><Relationship Id="rId39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60" Type="http://schemas.openxmlformats.org/officeDocument/2006/relationships/slideLayout" Target="../slideLayouts/slideLayout129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0.png"/><Relationship Id="rId5" Type="http://schemas.openxmlformats.org/officeDocument/2006/relationships/image" Target="../media/image200.png"/><Relationship Id="rId6" Type="http://schemas.openxmlformats.org/officeDocument/2006/relationships/image" Target="../media/image210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28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tiff"/><Relationship Id="rId16" Type="http://schemas.openxmlformats.org/officeDocument/2006/relationships/image" Target="../media/image17.tiff"/><Relationship Id="rId17" Type="http://schemas.openxmlformats.org/officeDocument/2006/relationships/image" Target="../media/image18.tiff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xmlns="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xmlns="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xmlns="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xmlns="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D65F6CAF-BF30-41B4-860C-BD70FF9CD2A4}"/>
              </a:ext>
            </a:extLst>
          </p:cNvPr>
          <p:cNvGrpSpPr/>
          <p:nvPr/>
        </p:nvGrpSpPr>
        <p:grpSpPr>
          <a:xfrm>
            <a:off x="4151784" y="8028337"/>
            <a:ext cx="13824457" cy="4322768"/>
            <a:chOff x="4904391" y="1880828"/>
            <a:chExt cx="13824457" cy="4322768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xmlns="" id="{4950E41E-1DCC-4A8A-8EC5-175CFF646E0D}"/>
                </a:ext>
              </a:extLst>
            </p:cNvPr>
            <p:cNvSpPr txBox="1"/>
            <p:nvPr/>
          </p:nvSpPr>
          <p:spPr>
            <a:xfrm>
              <a:off x="12395120" y="1880828"/>
              <a:ext cx="6333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Pooling: </a:t>
              </a:r>
              <a:r>
                <a:rPr lang="en-US" sz="1800" dirty="0"/>
                <a:t>filter noisy activations in lower layers with single value representation</a:t>
              </a:r>
            </a:p>
            <a:p>
              <a:pPr defTabSz="538163"/>
              <a:r>
                <a:rPr lang="en-US" sz="1800" dirty="0"/>
                <a:t>	spatial information lost, critical for localization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xmlns="" id="{089E0ED9-FDFB-4A71-A2FA-D9C84C0C1AAB}"/>
                </a:ext>
              </a:extLst>
            </p:cNvPr>
            <p:cNvSpPr txBox="1"/>
            <p:nvPr/>
          </p:nvSpPr>
          <p:spPr>
            <a:xfrm>
              <a:off x="4904391" y="2977419"/>
              <a:ext cx="63337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/>
                <a:t>Unpooling</a:t>
              </a:r>
              <a:r>
                <a:rPr lang="en-US" sz="1800" b="1" dirty="0"/>
                <a:t>: </a:t>
              </a:r>
              <a:r>
                <a:rPr lang="en-US" sz="1800" dirty="0"/>
                <a:t>Reverse operation of pooling</a:t>
              </a:r>
            </a:p>
            <a:p>
              <a:r>
                <a:rPr lang="en-US" sz="1800" dirty="0"/>
                <a:t> 	increases the spatial resolution of feature maps</a:t>
              </a: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BB9BCEBA-3DB4-42BA-9F3D-0859AFF7130E}"/>
                </a:ext>
              </a:extLst>
            </p:cNvPr>
            <p:cNvGrpSpPr/>
            <p:nvPr/>
          </p:nvGrpSpPr>
          <p:grpSpPr>
            <a:xfrm>
              <a:off x="12719436" y="2514421"/>
              <a:ext cx="231789" cy="231789"/>
              <a:chOff x="15763170" y="4512034"/>
              <a:chExt cx="432048" cy="432048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xmlns="" id="{279C5951-C0C3-42C6-973F-F384B9231174}"/>
                  </a:ext>
                </a:extLst>
              </p:cNvPr>
              <p:cNvSpPr/>
              <p:nvPr/>
            </p:nvSpPr>
            <p:spPr>
              <a:xfrm>
                <a:off x="15763170" y="4512034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xmlns="" id="{0C48B968-4AF2-4853-947E-6D8A171E5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61910" y="4728059"/>
                <a:ext cx="252028" cy="0"/>
              </a:xfrm>
              <a:prstGeom prst="straightConnector1">
                <a:avLst/>
              </a:prstGeom>
              <a:ln w="12700" cap="rnd">
                <a:solidFill>
                  <a:schemeClr val="bg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xmlns="" id="{D510BD15-0447-4853-93BE-DD6C79E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6003374" y="6203596"/>
              <a:ext cx="135210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4ED11819-7D94-4DD0-98CC-DBE4D41FEC99}"/>
              </a:ext>
            </a:extLst>
          </p:cNvPr>
          <p:cNvSpPr txBox="1"/>
          <p:nvPr/>
        </p:nvSpPr>
        <p:spPr>
          <a:xfrm>
            <a:off x="-193564" y="7171519"/>
            <a:ext cx="6333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Up-projection: </a:t>
            </a:r>
            <a:r>
              <a:rPr lang="en-US" sz="1800" dirty="0"/>
              <a:t>adds a 3x3 convolution after the </a:t>
            </a:r>
            <a:r>
              <a:rPr lang="en-US" sz="1800" dirty="0" err="1"/>
              <a:t>Unpooling</a:t>
            </a:r>
            <a:r>
              <a:rPr lang="en-US" sz="1800" dirty="0"/>
              <a:t> and a projection (=res-blocks) connection from the lower resolution  feature map to the result</a:t>
            </a:r>
          </a:p>
          <a:p>
            <a:pPr defTabSz="538163"/>
            <a:r>
              <a:rPr lang="en-US" sz="1800" dirty="0"/>
              <a:t>	high-level info efficiently passed forward</a:t>
            </a:r>
          </a:p>
          <a:p>
            <a:pPr defTabSz="538163"/>
            <a:r>
              <a:rPr lang="en-US" sz="1800" dirty="0"/>
              <a:t>	increase feature map sizes</a:t>
            </a:r>
          </a:p>
          <a:p>
            <a:endParaRPr lang="en-US" sz="1800" dirty="0"/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xmlns="" id="{1D3F9736-FAD7-466A-8BF7-DF3363652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80546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30" name="Gruppieren 25">
            <a:extLst>
              <a:ext uri="{FF2B5EF4-FFF2-40B4-BE49-F238E27FC236}">
                <a16:creationId xmlns:a16="http://schemas.microsoft.com/office/drawing/2014/main" xmlns="" id="{00961C7C-79E2-4175-85FC-CF94106B5370}"/>
              </a:ext>
            </a:extLst>
          </p:cNvPr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31" name="Ellipse 26">
              <a:extLst>
                <a:ext uri="{FF2B5EF4-FFF2-40B4-BE49-F238E27FC236}">
                  <a16:creationId xmlns:a16="http://schemas.microsoft.com/office/drawing/2014/main" xmlns="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Gerade Verbindung mit Pfeil 27">
              <a:extLst>
                <a:ext uri="{FF2B5EF4-FFF2-40B4-BE49-F238E27FC236}">
                  <a16:creationId xmlns:a16="http://schemas.microsoft.com/office/drawing/2014/main" xmlns="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feld 13">
            <a:extLst>
              <a:ext uri="{FF2B5EF4-FFF2-40B4-BE49-F238E27FC236}">
                <a16:creationId xmlns:a16="http://schemas.microsoft.com/office/drawing/2014/main" xmlns="" id="{089E0ED9-FDFB-4A71-A2FA-D9C84C0C1AAB}"/>
              </a:ext>
            </a:extLst>
          </p:cNvPr>
          <p:cNvSpPr txBox="1"/>
          <p:nvPr/>
        </p:nvSpPr>
        <p:spPr>
          <a:xfrm>
            <a:off x="6062972" y="7148729"/>
            <a:ext cx="633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Deconvolution: </a:t>
            </a:r>
            <a:r>
              <a:rPr lang="en-US" sz="1800" dirty="0"/>
              <a:t>Reverse operation of convolution</a:t>
            </a:r>
          </a:p>
          <a:p>
            <a:r>
              <a:rPr lang="en-US" sz="1800" dirty="0"/>
              <a:t> 	      single input activation with multiple outputs</a:t>
            </a:r>
          </a:p>
          <a:p>
            <a:r>
              <a:rPr lang="en-US" sz="1800" dirty="0"/>
              <a:t>	      enlarged and dense activation map</a:t>
            </a:r>
          </a:p>
        </p:txBody>
      </p:sp>
      <p:grpSp>
        <p:nvGrpSpPr>
          <p:cNvPr id="38" name="Gruppieren 25">
            <a:extLst>
              <a:ext uri="{FF2B5EF4-FFF2-40B4-BE49-F238E27FC236}">
                <a16:creationId xmlns:a16="http://schemas.microsoft.com/office/drawing/2014/main" xmlns="" id="{00961C7C-79E2-4175-85FC-CF94106B5370}"/>
              </a:ext>
            </a:extLst>
          </p:cNvPr>
          <p:cNvGrpSpPr/>
          <p:nvPr/>
        </p:nvGrpSpPr>
        <p:grpSpPr>
          <a:xfrm>
            <a:off x="7433021" y="7503986"/>
            <a:ext cx="231789" cy="231789"/>
            <a:chOff x="1739516" y="4869160"/>
            <a:chExt cx="432048" cy="432048"/>
          </a:xfrm>
        </p:grpSpPr>
        <p:sp>
          <p:nvSpPr>
            <p:cNvPr id="39" name="Ellipse 26">
              <a:extLst>
                <a:ext uri="{FF2B5EF4-FFF2-40B4-BE49-F238E27FC236}">
                  <a16:creationId xmlns:a16="http://schemas.microsoft.com/office/drawing/2014/main" xmlns="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Gerade Verbindung mit Pfeil 27">
              <a:extLst>
                <a:ext uri="{FF2B5EF4-FFF2-40B4-BE49-F238E27FC236}">
                  <a16:creationId xmlns:a16="http://schemas.microsoft.com/office/drawing/2014/main" xmlns="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uppieren 25">
            <a:extLst>
              <a:ext uri="{FF2B5EF4-FFF2-40B4-BE49-F238E27FC236}">
                <a16:creationId xmlns:a16="http://schemas.microsoft.com/office/drawing/2014/main" xmlns="" id="{00961C7C-79E2-4175-85FC-CF94106B5370}"/>
              </a:ext>
            </a:extLst>
          </p:cNvPr>
          <p:cNvGrpSpPr/>
          <p:nvPr/>
        </p:nvGrpSpPr>
        <p:grpSpPr>
          <a:xfrm>
            <a:off x="7433021" y="7799138"/>
            <a:ext cx="231789" cy="231789"/>
            <a:chOff x="1739516" y="4869160"/>
            <a:chExt cx="432048" cy="432048"/>
          </a:xfrm>
        </p:grpSpPr>
        <p:sp>
          <p:nvSpPr>
            <p:cNvPr id="42" name="Ellipse 26">
              <a:extLst>
                <a:ext uri="{FF2B5EF4-FFF2-40B4-BE49-F238E27FC236}">
                  <a16:creationId xmlns:a16="http://schemas.microsoft.com/office/drawing/2014/main" xmlns="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Gerade Verbindung mit Pfeil 27">
              <a:extLst>
                <a:ext uri="{FF2B5EF4-FFF2-40B4-BE49-F238E27FC236}">
                  <a16:creationId xmlns:a16="http://schemas.microsoft.com/office/drawing/2014/main" xmlns="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Grafik 4">
            <a:extLst>
              <a:ext uri="{FF2B5EF4-FFF2-40B4-BE49-F238E27FC236}">
                <a16:creationId xmlns:a16="http://schemas.microsoft.com/office/drawing/2014/main" xmlns="" id="{244EF0D4-B033-4FEA-8D24-1C4D1E64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11" y="2252864"/>
            <a:ext cx="4937580" cy="3293352"/>
          </a:xfrm>
          <a:prstGeom prst="rect">
            <a:avLst/>
          </a:prstGeom>
        </p:spPr>
      </p:pic>
      <p:pic>
        <p:nvPicPr>
          <p:cNvPr id="45" name="Picture 836">
            <a:extLst>
              <a:ext uri="{FF2B5EF4-FFF2-40B4-BE49-F238E27FC236}">
                <a16:creationId xmlns:a16="http://schemas.microsoft.com/office/drawing/2014/main" xmlns="" id="{52C6561D-36AE-43CD-8908-08E8D745F9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6966" y="1555100"/>
            <a:ext cx="5664823" cy="4279468"/>
          </a:xfrm>
          <a:prstGeom prst="rect">
            <a:avLst/>
          </a:prstGeom>
        </p:spPr>
      </p:pic>
      <p:sp>
        <p:nvSpPr>
          <p:cNvPr id="32" name="Textplatzhalter 2">
            <a:extLst>
              <a:ext uri="{FF2B5EF4-FFF2-40B4-BE49-F238E27FC236}">
                <a16:creationId xmlns:a16="http://schemas.microsoft.com/office/drawing/2014/main" xmlns="" id="{D1A6D9B9-A882-470A-BB83-68E84EBCE3F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90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4804"/>
            <a:ext cx="10363200" cy="4627563"/>
          </a:xfrm>
        </p:spPr>
        <p:txBody>
          <a:bodyPr/>
          <a:lstStyle/>
          <a:p>
            <a:r>
              <a:rPr lang="en-US" dirty="0" smtClean="0"/>
              <a:t>We chose the FCRN approach because of superior depth prediction performance</a:t>
            </a:r>
          </a:p>
          <a:p>
            <a:r>
              <a:rPr lang="en-US" dirty="0" err="1" smtClean="0"/>
              <a:t>DeConvolutional</a:t>
            </a:r>
            <a:r>
              <a:rPr lang="en-US" dirty="0" smtClean="0"/>
              <a:t> Network originally used for semantic segmentation did not train (with RMSE or Huber loss) and remained noisy:</a:t>
            </a:r>
          </a:p>
          <a:p>
            <a:endParaRPr lang="en-US" dirty="0" smtClean="0"/>
          </a:p>
          <a:p>
            <a:r>
              <a:rPr lang="en-US" dirty="0" smtClean="0"/>
              <a:t>Advantages of combined approach of </a:t>
            </a:r>
            <a:r>
              <a:rPr lang="en-US" b="1" dirty="0" smtClean="0"/>
              <a:t>two isolated neural nets:</a:t>
            </a:r>
          </a:p>
          <a:p>
            <a:pPr lvl="1"/>
            <a:r>
              <a:rPr lang="en-US" b="1" dirty="0" smtClean="0"/>
              <a:t>Stable depth prediction</a:t>
            </a:r>
          </a:p>
          <a:p>
            <a:pPr lvl="1"/>
            <a:r>
              <a:rPr lang="en-US" b="1" dirty="0" smtClean="0"/>
              <a:t>Stable bounding box detection</a:t>
            </a:r>
          </a:p>
          <a:p>
            <a:pPr lvl="1"/>
            <a:r>
              <a:rPr lang="en-US" b="1" dirty="0" smtClean="0"/>
              <a:t>In Multi Task Learning often hard to get loss function right</a:t>
            </a:r>
          </a:p>
          <a:p>
            <a:pPr lvl="1"/>
            <a:endParaRPr lang="en-US" b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 txBox="1">
            <a:spLocks/>
          </p:cNvSpPr>
          <p:nvPr/>
        </p:nvSpPr>
        <p:spPr>
          <a:xfrm>
            <a:off x="1066800" y="4323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</a:t>
            </a:r>
            <a:r>
              <a:rPr lang="en-US" dirty="0" smtClean="0"/>
              <a:t>. FCRN-SSD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 txBox="1">
            <a:spLocks/>
          </p:cNvSpPr>
          <p:nvPr/>
        </p:nvSpPr>
        <p:spPr>
          <a:xfrm>
            <a:off x="1066800" y="1085850"/>
            <a:ext cx="10363200" cy="40640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ctr" defTabSz="1219170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800" spc="-1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Deeper Depth Prediction with Fully Convolutional Residual Networks</a:t>
            </a:r>
            <a:r>
              <a:rPr lang="de-DE" smtClean="0"/>
              <a:t>, Laina et al.</a:t>
            </a:r>
          </a:p>
          <a:p>
            <a:r>
              <a:rPr lang="en-US" smtClean="0"/>
              <a:t>+        SSD: Single Shot MultiBox Detector, Liu et al.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300" y="2880463"/>
            <a:ext cx="2196244" cy="21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0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FRCN-</a:t>
            </a:r>
            <a:r>
              <a:rPr lang="en-US" b="1" dirty="0" smtClean="0"/>
              <a:t>SSD</a:t>
            </a:r>
            <a:endParaRPr lang="en-US" b="1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Multibox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deafult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sizes</a:t>
            </a:r>
            <a:r>
              <a:rPr lang="de-DE" dirty="0"/>
              <a:t> and </a:t>
            </a:r>
            <a:r>
              <a:rPr lang="de-DE" dirty="0" err="1"/>
              <a:t>ratios</a:t>
            </a:r>
            <a:r>
              <a:rPr lang="de-DE" dirty="0"/>
              <a:t> (</a:t>
            </a:r>
            <a:r>
              <a:rPr lang="de-DE" dirty="0" err="1"/>
              <a:t>adjustment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)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box IOU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groundtruth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Boxes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on multiple feature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feature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and 6 </a:t>
            </a:r>
            <a:r>
              <a:rPr lang="de-DE" dirty="0" err="1"/>
              <a:t>boxes</a:t>
            </a:r>
            <a:r>
              <a:rPr lang="de-DE" dirty="0"/>
              <a:t> per </a:t>
            </a:r>
            <a:r>
              <a:rPr lang="de-DE" dirty="0" err="1"/>
              <a:t>cell</a:t>
            </a:r>
            <a:endParaRPr lang="de-DE" dirty="0"/>
          </a:p>
          <a:p>
            <a:pPr lvl="1"/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unused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deleted</a:t>
            </a:r>
            <a:r>
              <a:rPr lang="de-DE" dirty="0"/>
              <a:t> and non-maximum </a:t>
            </a:r>
            <a:r>
              <a:rPr lang="de-DE" dirty="0" err="1"/>
              <a:t>suppression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final </a:t>
            </a:r>
            <a:r>
              <a:rPr lang="de-DE" dirty="0" err="1"/>
              <a:t>boxes</a:t>
            </a:r>
            <a:endParaRPr lang="de-DE" dirty="0"/>
          </a:p>
          <a:p>
            <a:pPr lvl="1"/>
            <a:r>
              <a:rPr lang="de-DE" dirty="0"/>
              <a:t>Hard negative </a:t>
            </a:r>
            <a:r>
              <a:rPr lang="de-DE" dirty="0" err="1"/>
              <a:t>mining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en-US" dirty="0"/>
              <a:t>ratio of negative to positive examples of around 3:1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CB2F0A06-6171-4657-8C49-314AE3BF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5" y="2806185"/>
            <a:ext cx="4462715" cy="1493470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44B9AD7A-FDF4-46DE-9ED5-0771384D321B}"/>
              </a:ext>
            </a:extLst>
          </p:cNvPr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xmlns="" id="{736AD1D8-2F72-4172-97A6-1C9537127F5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xmlns="" id="{52C386F1-B681-410F-A92F-B4EA223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xmlns="" id="{AACE5717-B87F-42C8-A5CB-E62480400088}"/>
              </a:ext>
            </a:extLst>
          </p:cNvPr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xmlns="" id="{2BB99132-371A-46D1-A156-FDB9CEED88BC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xmlns="" id="{406E5E63-F144-4FB7-8193-A6885A0DB9F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platzhalter 10">
            <a:extLst>
              <a:ext uri="{FF2B5EF4-FFF2-40B4-BE49-F238E27FC236}">
                <a16:creationId xmlns:a16="http://schemas.microsoft.com/office/drawing/2014/main" xmlns="" id="{E53EA290-8B62-482E-AD11-AEC6C9E9C1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3EA6E9EB-CB5A-46B3-8343-A26BCDA5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28" y="2744924"/>
            <a:ext cx="3873548" cy="1859876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xmlns="" id="{77D77CB8-662A-4AB9-A26C-0B935D475BA5}"/>
              </a:ext>
            </a:extLst>
          </p:cNvPr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xmlns="" id="{2BCBC1EB-374E-4788-BDAC-5EFD2E6FA08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xmlns="" id="{7DC71B54-2599-4507-8CB3-44B79F19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platzhalter 2">
            <a:extLst>
              <a:ext uri="{FF2B5EF4-FFF2-40B4-BE49-F238E27FC236}">
                <a16:creationId xmlns:a16="http://schemas.microsoft.com/office/drawing/2014/main" xmlns="" id="{7C1FF1B2-C73D-4587-9016-113D758D6B2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84719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682921"/>
              </p:ext>
            </p:extLst>
          </p:nvPr>
        </p:nvGraphicFramePr>
        <p:xfrm>
          <a:off x="6636060" y="1903411"/>
          <a:ext cx="4641540" cy="271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385"/>
                <a:gridCol w="1160385"/>
                <a:gridCol w="1160385"/>
                <a:gridCol w="1160385"/>
              </a:tblGrid>
              <a:tr h="7337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Without Depth Channel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With Depth Channel (GATV)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With Depth Channel (KITTI)</a:t>
                      </a:r>
                    </a:p>
                  </a:txBody>
                  <a:tcPr/>
                </a:tc>
              </a:tr>
              <a:tr h="7019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019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68278" y="4652418"/>
            <a:ext cx="4713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Parameters:</a:t>
            </a:r>
          </a:p>
          <a:p>
            <a:r>
              <a:rPr lang="en-US" sz="1800" dirty="0" smtClean="0"/>
              <a:t>Class threshold: 0.8, </a:t>
            </a:r>
            <a:r>
              <a:rPr lang="en-US" sz="1800" dirty="0" err="1" smtClean="0"/>
              <a:t>num_classes</a:t>
            </a:r>
            <a:r>
              <a:rPr lang="en-US" sz="1800" dirty="0" smtClean="0"/>
              <a:t>=8, </a:t>
            </a:r>
            <a:r>
              <a:rPr lang="en-US" sz="1800" dirty="0" err="1" smtClean="0"/>
              <a:t>nms</a:t>
            </a:r>
            <a:r>
              <a:rPr lang="en-US" sz="1800" dirty="0" smtClean="0"/>
              <a:t> (non maximum selection), </a:t>
            </a:r>
            <a:r>
              <a:rPr lang="en-US" sz="1800" dirty="0" err="1" smtClean="0"/>
              <a:t>treshold</a:t>
            </a:r>
            <a:r>
              <a:rPr lang="en-US" sz="1800" dirty="0" smtClean="0"/>
              <a:t>: 0.3</a:t>
            </a:r>
            <a:endParaRPr lang="en-US" sz="1800" dirty="0"/>
          </a:p>
        </p:txBody>
      </p:sp>
      <p:sp>
        <p:nvSpPr>
          <p:cNvPr id="18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 txBox="1">
            <a:spLocks/>
          </p:cNvSpPr>
          <p:nvPr/>
        </p:nvSpPr>
        <p:spPr>
          <a:xfrm>
            <a:off x="1066800" y="4323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3. FCRN-</a:t>
            </a:r>
            <a:r>
              <a:rPr lang="en-US" b="1" dirty="0" smtClean="0"/>
              <a:t>SSD</a:t>
            </a:r>
            <a:endParaRPr lang="en-US" b="1" dirty="0"/>
          </a:p>
        </p:txBody>
      </p:sp>
      <p:sp>
        <p:nvSpPr>
          <p:cNvPr id="1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 txBox="1">
            <a:spLocks/>
          </p:cNvSpPr>
          <p:nvPr/>
        </p:nvSpPr>
        <p:spPr>
          <a:xfrm>
            <a:off x="1066800" y="1085850"/>
            <a:ext cx="10363200" cy="40640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ctr" defTabSz="1219170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800" spc="-1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Deeper Depth Prediction with Fully Convolutional Residual Networks</a:t>
            </a:r>
            <a:r>
              <a:rPr lang="de-DE" dirty="0" smtClean="0"/>
              <a:t>, </a:t>
            </a:r>
            <a:r>
              <a:rPr lang="de-DE" dirty="0" err="1" smtClean="0"/>
              <a:t>Laina</a:t>
            </a:r>
            <a:r>
              <a:rPr lang="de-DE" dirty="0" smtClean="0"/>
              <a:t> et al.</a:t>
            </a:r>
          </a:p>
          <a:p>
            <a:r>
              <a:rPr lang="en-US" dirty="0" smtClean="0"/>
              <a:t>+        SSD: Single Shot </a:t>
            </a:r>
            <a:r>
              <a:rPr lang="en-US" dirty="0" err="1" smtClean="0"/>
              <a:t>MultiBox</a:t>
            </a:r>
            <a:r>
              <a:rPr lang="en-US" dirty="0" smtClean="0"/>
              <a:t> Detector, Liu et al.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935152"/>
            <a:ext cx="1793534" cy="1780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24" y="1907755"/>
            <a:ext cx="1859560" cy="185956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37101" y="3696879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Kitti</a:t>
            </a:r>
            <a:r>
              <a:rPr lang="en-US" dirty="0"/>
              <a:t> </a:t>
            </a:r>
            <a:r>
              <a:rPr lang="en-US" dirty="0" smtClean="0"/>
              <a:t>Object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42471" y="3746867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FCRN pred.</a:t>
            </a:r>
            <a:endParaRPr lang="en-US" dirty="0"/>
          </a:p>
        </p:txBody>
      </p:sp>
      <p:sp>
        <p:nvSpPr>
          <p:cNvPr id="28" name="Plus 27"/>
          <p:cNvSpPr/>
          <p:nvPr/>
        </p:nvSpPr>
        <p:spPr>
          <a:xfrm>
            <a:off x="2891644" y="2672916"/>
            <a:ext cx="558005" cy="540060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522" y="4257092"/>
            <a:ext cx="1998278" cy="19837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518089" y="5103186"/>
            <a:ext cx="643336" cy="576064"/>
          </a:xfrm>
          <a:prstGeom prst="rect">
            <a:avLst/>
          </a:prstGeom>
          <a:noFill/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2120115" y="5103186"/>
            <a:ext cx="643336" cy="792088"/>
          </a:xfrm>
          <a:prstGeom prst="rect">
            <a:avLst/>
          </a:prstGeom>
          <a:noFill/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63451" y="6197563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SSD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031435" y="21866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7" name="Striped Right Arrow 36"/>
          <p:cNvSpPr/>
          <p:nvPr/>
        </p:nvSpPr>
        <p:spPr>
          <a:xfrm>
            <a:off x="1061629" y="5160249"/>
            <a:ext cx="1040783" cy="519001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5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31" y="2972471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have we done with FCRN?</a:t>
            </a:r>
          </a:p>
          <a:p>
            <a:pPr lvl="1"/>
            <a:r>
              <a:rPr lang="de-DE" dirty="0"/>
              <a:t>Architecture </a:t>
            </a:r>
            <a:r>
              <a:rPr lang="de-DE" dirty="0" err="1"/>
              <a:t>customized</a:t>
            </a:r>
            <a:endParaRPr lang="de-DE" dirty="0"/>
          </a:p>
          <a:p>
            <a:pPr lvl="1"/>
            <a:r>
              <a:rPr lang="de-DE" dirty="0"/>
              <a:t>Data Processing</a:t>
            </a:r>
          </a:p>
          <a:p>
            <a:pPr lvl="1"/>
            <a:r>
              <a:rPr lang="de-DE" dirty="0"/>
              <a:t>Trainings </a:t>
            </a:r>
            <a:r>
              <a:rPr lang="de-DE" dirty="0" err="1"/>
              <a:t>Routines</a:t>
            </a:r>
            <a:endParaRPr lang="de-DE" dirty="0"/>
          </a:p>
          <a:p>
            <a:pPr lvl="1"/>
            <a:r>
              <a:rPr lang="de-DE" dirty="0"/>
              <a:t>Training on KITTI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Training on GTA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lvl="1"/>
            <a:endParaRPr lang="de-DE" dirty="0"/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0" y="346500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xmlns="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0" y="4254323"/>
            <a:ext cx="231789" cy="2317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67407022-543E-444C-B212-15D026EF8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695" y="1487973"/>
            <a:ext cx="1376031" cy="1471665"/>
          </a:xfrm>
          <a:prstGeom prst="rect">
            <a:avLst/>
          </a:prstGeom>
        </p:spPr>
      </p:pic>
      <p:sp>
        <p:nvSpPr>
          <p:cNvPr id="25" name="Textplatzhalter 10">
            <a:extLst>
              <a:ext uri="{FF2B5EF4-FFF2-40B4-BE49-F238E27FC236}">
                <a16:creationId xmlns:a16="http://schemas.microsoft.com/office/drawing/2014/main" xmlns="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8371746A-EC8F-435F-9F93-D01D7381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0" y="5069419"/>
            <a:ext cx="231789" cy="23178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xmlns="" id="{B28C96B7-58CE-4A58-950A-53403D64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49" y="4656182"/>
            <a:ext cx="231789" cy="23178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xmlns="" id="{E21D0704-EC5E-43C9-ABDF-94A0B0DA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80" y="3848692"/>
            <a:ext cx="231789" cy="23178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xmlns="" id="{BBDBFDC9-87EA-4901-B178-72E81419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48" y="5428350"/>
            <a:ext cx="231789" cy="231789"/>
          </a:xfrm>
          <a:prstGeom prst="rect">
            <a:avLst/>
          </a:prstGeom>
        </p:spPr>
      </p:pic>
      <p:sp>
        <p:nvSpPr>
          <p:cNvPr id="36" name="Inhaltsplatzhalter 31">
            <a:extLst>
              <a:ext uri="{FF2B5EF4-FFF2-40B4-BE49-F238E27FC236}">
                <a16:creationId xmlns:a16="http://schemas.microsoft.com/office/drawing/2014/main" xmlns="" id="{7F232106-EBB0-4515-8481-AC77FC1B5232}"/>
              </a:ext>
            </a:extLst>
          </p:cNvPr>
          <p:cNvSpPr txBox="1">
            <a:spLocks/>
          </p:cNvSpPr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was available with FCRN?</a:t>
            </a:r>
          </a:p>
          <a:p>
            <a:pPr lvl="1"/>
            <a:r>
              <a:rPr lang="de-DE" dirty="0"/>
              <a:t>Architecture in </a:t>
            </a:r>
            <a:r>
              <a:rPr lang="de-DE" dirty="0" err="1"/>
              <a:t>TensorFlow</a:t>
            </a:r>
            <a:endParaRPr lang="de-DE" dirty="0"/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r>
              <a:rPr lang="de-DE" dirty="0"/>
              <a:t> in </a:t>
            </a:r>
            <a:r>
              <a:rPr lang="de-DE" dirty="0" err="1"/>
              <a:t>Matlab</a:t>
            </a:r>
            <a:endParaRPr lang="de-DE" dirty="0"/>
          </a:p>
          <a:p>
            <a:pPr lvl="1"/>
            <a:endParaRPr lang="de-DE" dirty="0"/>
          </a:p>
          <a:p>
            <a:pPr marL="228594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xmlns="" id="{E70ABC2A-21C1-4521-86F4-F07D9138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80" y="2057256"/>
            <a:ext cx="231789" cy="23178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xmlns="" id="{59E4F470-3BF2-4242-B051-3B3C86B584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5533" t="-31066" b="-39798"/>
          <a:stretch>
            <a:fillRect/>
          </a:stretch>
        </p:blipFill>
        <p:spPr>
          <a:xfrm>
            <a:off x="1020172" y="2369433"/>
            <a:ext cx="267792" cy="396044"/>
          </a:xfrm>
          <a:custGeom>
            <a:avLst/>
            <a:gdLst>
              <a:gd name="connsiteX0" fmla="*/ 144016 w 267792"/>
              <a:gd name="connsiteY0" fmla="*/ 72008 h 396044"/>
              <a:gd name="connsiteX1" fmla="*/ 267792 w 267792"/>
              <a:gd name="connsiteY1" fmla="*/ 72008 h 396044"/>
              <a:gd name="connsiteX2" fmla="*/ 267792 w 267792"/>
              <a:gd name="connsiteY2" fmla="*/ 303797 h 396044"/>
              <a:gd name="connsiteX3" fmla="*/ 144016 w 267792"/>
              <a:gd name="connsiteY3" fmla="*/ 303797 h 396044"/>
              <a:gd name="connsiteX4" fmla="*/ 0 w 267792"/>
              <a:gd name="connsiteY4" fmla="*/ 0 h 396044"/>
              <a:gd name="connsiteX5" fmla="*/ 144016 w 267792"/>
              <a:gd name="connsiteY5" fmla="*/ 0 h 396044"/>
              <a:gd name="connsiteX6" fmla="*/ 144016 w 267792"/>
              <a:gd name="connsiteY6" fmla="*/ 72008 h 396044"/>
              <a:gd name="connsiteX7" fmla="*/ 36003 w 267792"/>
              <a:gd name="connsiteY7" fmla="*/ 72008 h 396044"/>
              <a:gd name="connsiteX8" fmla="*/ 36003 w 267792"/>
              <a:gd name="connsiteY8" fmla="*/ 303797 h 396044"/>
              <a:gd name="connsiteX9" fmla="*/ 144016 w 267792"/>
              <a:gd name="connsiteY9" fmla="*/ 303797 h 396044"/>
              <a:gd name="connsiteX10" fmla="*/ 144016 w 267792"/>
              <a:gd name="connsiteY10" fmla="*/ 396044 h 396044"/>
              <a:gd name="connsiteX11" fmla="*/ 0 w 267792"/>
              <a:gd name="connsiteY11" fmla="*/ 396044 h 39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792" h="396044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xmlns="" id="{45055739-312E-41CD-B4DC-33665041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6728" r="-8732" b="-27965"/>
          <a:stretch>
            <a:fillRect/>
          </a:stretch>
        </p:blipFill>
        <p:spPr>
          <a:xfrm>
            <a:off x="1055439" y="2401970"/>
            <a:ext cx="252029" cy="335381"/>
          </a:xfrm>
          <a:custGeom>
            <a:avLst/>
            <a:gdLst>
              <a:gd name="connsiteX0" fmla="*/ 0 w 252029"/>
              <a:gd name="connsiteY0" fmla="*/ 38773 h 335381"/>
              <a:gd name="connsiteX1" fmla="*/ 115894 w 252029"/>
              <a:gd name="connsiteY1" fmla="*/ 38773 h 335381"/>
              <a:gd name="connsiteX2" fmla="*/ 115894 w 252029"/>
              <a:gd name="connsiteY2" fmla="*/ 270562 h 335381"/>
              <a:gd name="connsiteX3" fmla="*/ 0 w 252029"/>
              <a:gd name="connsiteY3" fmla="*/ 270562 h 335381"/>
              <a:gd name="connsiteX4" fmla="*/ 115894 w 252029"/>
              <a:gd name="connsiteY4" fmla="*/ 0 h 335381"/>
              <a:gd name="connsiteX5" fmla="*/ 252029 w 252029"/>
              <a:gd name="connsiteY5" fmla="*/ 0 h 335381"/>
              <a:gd name="connsiteX6" fmla="*/ 252029 w 252029"/>
              <a:gd name="connsiteY6" fmla="*/ 335381 h 335381"/>
              <a:gd name="connsiteX7" fmla="*/ 115894 w 252029"/>
              <a:gd name="connsiteY7" fmla="*/ 335381 h 335381"/>
              <a:gd name="connsiteX8" fmla="*/ 115894 w 252029"/>
              <a:gd name="connsiteY8" fmla="*/ 270562 h 335381"/>
              <a:gd name="connsiteX9" fmla="*/ 231789 w 252029"/>
              <a:gd name="connsiteY9" fmla="*/ 270562 h 335381"/>
              <a:gd name="connsiteX10" fmla="*/ 231789 w 252029"/>
              <a:gd name="connsiteY10" fmla="*/ 38773 h 335381"/>
              <a:gd name="connsiteX11" fmla="*/ 115894 w 252029"/>
              <a:gd name="connsiteY11" fmla="*/ 38773 h 33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9" h="335381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</p:spPr>
      </p:pic>
      <p:pic>
        <p:nvPicPr>
          <p:cNvPr id="2050" name="Picture 2" descr="Image result for placeholder image">
            <a:extLst>
              <a:ext uri="{FF2B5EF4-FFF2-40B4-BE49-F238E27FC236}">
                <a16:creationId xmlns:a16="http://schemas.microsoft.com/office/drawing/2014/main" xmlns="" id="{B91A4766-2B04-45CE-8659-C0F68914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140" y="1839671"/>
            <a:ext cx="3363550" cy="25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xmlns="" id="{277B4606-4EC0-4497-AF32-43C769E6500B}"/>
              </a:ext>
            </a:extLst>
          </p:cNvPr>
          <p:cNvCxnSpPr>
            <a:cxnSpLocks/>
          </p:cNvCxnSpPr>
          <p:nvPr/>
        </p:nvCxnSpPr>
        <p:spPr>
          <a:xfrm flipV="1">
            <a:off x="10872090" y="1988841"/>
            <a:ext cx="0" cy="223224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xmlns="" id="{CB8AA67F-0E40-46A7-BDE3-38A313BF9775}"/>
              </a:ext>
            </a:extLst>
          </p:cNvPr>
          <p:cNvCxnSpPr>
            <a:cxnSpLocks/>
          </p:cNvCxnSpPr>
          <p:nvPr/>
        </p:nvCxnSpPr>
        <p:spPr>
          <a:xfrm flipV="1">
            <a:off x="10872090" y="1839671"/>
            <a:ext cx="0" cy="14916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xmlns="" id="{5FDEB570-AB18-4AD5-8128-4B72C377FAEA}"/>
              </a:ext>
            </a:extLst>
          </p:cNvPr>
          <p:cNvCxnSpPr>
            <a:cxnSpLocks/>
          </p:cNvCxnSpPr>
          <p:nvPr/>
        </p:nvCxnSpPr>
        <p:spPr>
          <a:xfrm>
            <a:off x="10865946" y="4221088"/>
            <a:ext cx="0" cy="14401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xmlns="" id="{4F801B25-6352-471A-895B-24C41DA48EE1}"/>
              </a:ext>
            </a:extLst>
          </p:cNvPr>
          <p:cNvCxnSpPr>
            <a:cxnSpLocks/>
          </p:cNvCxnSpPr>
          <p:nvPr/>
        </p:nvCxnSpPr>
        <p:spPr>
          <a:xfrm>
            <a:off x="7464152" y="4486112"/>
            <a:ext cx="3132348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xmlns="" id="{663114D3-1011-4891-83D1-22CEA0BDF4B6}"/>
              </a:ext>
            </a:extLst>
          </p:cNvPr>
          <p:cNvCxnSpPr>
            <a:cxnSpLocks/>
          </p:cNvCxnSpPr>
          <p:nvPr/>
        </p:nvCxnSpPr>
        <p:spPr>
          <a:xfrm flipV="1">
            <a:off x="8112224" y="3771082"/>
            <a:ext cx="0" cy="14916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xmlns="" id="{51C3534C-EFF4-4035-A4F1-7C807D1BA931}"/>
              </a:ext>
            </a:extLst>
          </p:cNvPr>
          <p:cNvCxnSpPr>
            <a:cxnSpLocks/>
          </p:cNvCxnSpPr>
          <p:nvPr/>
        </p:nvCxnSpPr>
        <p:spPr>
          <a:xfrm flipH="1">
            <a:off x="7356140" y="4486112"/>
            <a:ext cx="108012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xmlns="" id="{0E10A7BE-4FEC-4823-9223-15373A00824F}"/>
              </a:ext>
            </a:extLst>
          </p:cNvPr>
          <p:cNvCxnSpPr>
            <a:cxnSpLocks/>
          </p:cNvCxnSpPr>
          <p:nvPr/>
        </p:nvCxnSpPr>
        <p:spPr>
          <a:xfrm>
            <a:off x="10568880" y="4486112"/>
            <a:ext cx="171636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Inhaltsplatzhalter 31">
            <a:extLst>
              <a:ext uri="{FF2B5EF4-FFF2-40B4-BE49-F238E27FC236}">
                <a16:creationId xmlns:a16="http://schemas.microsoft.com/office/drawing/2014/main" xmlns="" id="{49750BB6-9A4C-4D93-83F6-9C773956EC3E}"/>
              </a:ext>
            </a:extLst>
          </p:cNvPr>
          <p:cNvSpPr txBox="1">
            <a:spLocks/>
          </p:cNvSpPr>
          <p:nvPr/>
        </p:nvSpPr>
        <p:spPr>
          <a:xfrm>
            <a:off x="8796300" y="4585119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300 </a:t>
            </a:r>
            <a:r>
              <a:rPr lang="de-DE" dirty="0" err="1"/>
              <a:t>px</a:t>
            </a:r>
            <a:endParaRPr lang="en-US" dirty="0"/>
          </a:p>
        </p:txBody>
      </p:sp>
      <p:sp>
        <p:nvSpPr>
          <p:cNvPr id="65" name="Inhaltsplatzhalter 31">
            <a:extLst>
              <a:ext uri="{FF2B5EF4-FFF2-40B4-BE49-F238E27FC236}">
                <a16:creationId xmlns:a16="http://schemas.microsoft.com/office/drawing/2014/main" xmlns="" id="{B2E65EE7-4AA6-47C5-B351-8418D6523367}"/>
              </a:ext>
            </a:extLst>
          </p:cNvPr>
          <p:cNvSpPr txBox="1">
            <a:spLocks/>
          </p:cNvSpPr>
          <p:nvPr/>
        </p:nvSpPr>
        <p:spPr>
          <a:xfrm rot="16200000">
            <a:off x="8054294" y="-3933848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300 </a:t>
            </a:r>
            <a:r>
              <a:rPr lang="de-DE" dirty="0" err="1"/>
              <a:t>px</a:t>
            </a:r>
            <a:endParaRPr lang="en-US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xmlns="" id="{6932BA23-4E48-4221-A295-DBFDCC6F71B6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2741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756" y="3032956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TODO: Evaluation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GTA / KITTI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xmlns="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xmlns="" id="{EACF8C10-FD86-4F16-BFF6-75EB6307DE33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57578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xmlns="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3A6CFB3A-668E-4B9B-A76F-CE87B198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18" y="2313789"/>
            <a:ext cx="3998285" cy="26887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DA1C6EF7-87BE-4EEA-8AA1-86EDB7AE4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30" y="2326358"/>
            <a:ext cx="4021346" cy="26635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45EED988-66F7-4A11-A7FE-5B04E340C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70" y="2312876"/>
            <a:ext cx="4079813" cy="2688702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xmlns="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129136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xmlns="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65965B86-3C2A-468A-A6F1-1F5E0353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721" y="2276872"/>
            <a:ext cx="4300387" cy="270918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68B93033-A761-4C96-A14D-79A9463F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" y="2289940"/>
            <a:ext cx="3887930" cy="267873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xmlns="" id="{65ADA300-9DE8-4203-BA17-50FAB0B04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104" y="2276872"/>
            <a:ext cx="4188542" cy="270918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xmlns="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963212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xmlns="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xmlns="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xmlns="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xmlns="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xmlns="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xmlns="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xmlns="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xmlns="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xmlns="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xmlns="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xmlns="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xmlns="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xmlns="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xmlns="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xmlns="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xmlns="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xmlns="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xmlns="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xmlns="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xmlns="" id="{A0C15309-1AF8-4172-A003-70F2404ADF2A}"/>
              </a:ext>
            </a:extLst>
          </p:cNvPr>
          <p:cNvSpPr txBox="1"/>
          <p:nvPr/>
        </p:nvSpPr>
        <p:spPr>
          <a:xfrm>
            <a:off x="6583880" y="1821999"/>
            <a:ext cx="32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</a:t>
            </a:r>
            <a:r>
              <a:rPr lang="en-US" sz="1800" dirty="0" err="1"/>
              <a:t>Upprojection</a:t>
            </a:r>
            <a:endParaRPr lang="en-US" sz="1800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xmlns="" id="{91535BDA-E253-4074-A21D-6517B029D840}"/>
              </a:ext>
            </a:extLst>
          </p:cNvPr>
          <p:cNvSpPr txBox="1"/>
          <p:nvPr/>
        </p:nvSpPr>
        <p:spPr>
          <a:xfrm>
            <a:off x="2918369" y="4429343"/>
            <a:ext cx="32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xmlns="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xmlns="" id="{1F5D520B-27F0-4BC2-93BC-A2E036089F79}"/>
              </a:ext>
            </a:extLst>
          </p:cNvPr>
          <p:cNvSpPr txBox="1"/>
          <p:nvPr/>
        </p:nvSpPr>
        <p:spPr>
          <a:xfrm>
            <a:off x="658388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xmlns="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xmlns="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xmlns="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xmlns="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xmlns="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xmlns="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xmlns="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xmlns="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xmlns="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xmlns="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xmlns="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xmlns="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xmlns="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xmlns="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xmlns="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xmlns="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xmlns="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xmlns="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xmlns="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xmlns="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xmlns="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xmlns="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xmlns="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xmlns="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xmlns="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xmlns="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xmlns="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xmlns="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xmlns="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xmlns="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xmlns="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xmlns="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xmlns="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xmlns="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xmlns="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xmlns="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xmlns="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xmlns="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xmlns="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xmlns="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xmlns="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xmlns="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xmlns="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xmlns="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xmlns="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xmlns="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xmlns="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xmlns="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xmlns="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xmlns="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xmlns="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xmlns="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xmlns="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xmlns="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xmlns="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xmlns="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xmlns="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xmlns="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80536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xmlns="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xmlns="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xmlns="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xmlns="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xmlns="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xmlns="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xmlns="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xmlns="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xmlns="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xmlns="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xmlns="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xmlns="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xmlns="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xmlns="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xmlns="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xmlns="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xmlns="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xmlns="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xmlns="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xmlns="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xmlns="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xmlns="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xmlns="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xmlns="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xmlns="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xmlns="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xmlns="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xmlns="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xmlns="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xmlns="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xmlns="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xmlns="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xmlns="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xmlns="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xmlns="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xmlns="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xmlns="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xmlns="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xmlns="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xmlns="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xmlns="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xmlns="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xmlns="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xmlns="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xmlns="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xmlns="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xmlns="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xmlns="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xmlns="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xmlns="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xmlns="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xmlns="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xmlns="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xmlns="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xmlns="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xmlns="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xmlns="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xmlns="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xmlns="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xmlns="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xmlns="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xmlns="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xmlns="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xmlns="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xmlns="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xmlns="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xmlns="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xmlns="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xmlns="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xmlns="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xmlns="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xmlns="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xmlns="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xmlns="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xmlns="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xmlns="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xmlns="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xmlns="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xmlns="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xmlns="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xmlns="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xmlns="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xmlns="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xmlns="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xmlns="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xmlns="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4287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xmlns="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xmlns="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xmlns="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xmlns="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xmlns="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xmlns="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331933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xmlns="" id="{4CC5D20C-F24E-4CC1-AE90-3F9C4E5F29C6}"/>
              </a:ext>
            </a:extLst>
          </p:cNvPr>
          <p:cNvGrpSpPr/>
          <p:nvPr/>
        </p:nvGrpSpPr>
        <p:grpSpPr>
          <a:xfrm>
            <a:off x="983432" y="3897052"/>
            <a:ext cx="3071664" cy="1727811"/>
            <a:chOff x="659396" y="3897052"/>
            <a:chExt cx="3071664" cy="1727811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xmlns="" id="{A806A3BE-F787-4BD6-A64D-52608B65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xmlns="" id="{907E89B1-50F0-476C-85B4-299DA265854F}"/>
                </a:ext>
              </a:extLst>
            </p:cNvPr>
            <p:cNvSpPr/>
            <p:nvPr/>
          </p:nvSpPr>
          <p:spPr>
            <a:xfrm>
              <a:off x="1795780" y="4725144"/>
              <a:ext cx="231768" cy="16054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xmlns="" id="{5BDF7E03-8FE3-4B9B-969E-BABA5EACBB9C}"/>
                </a:ext>
              </a:extLst>
            </p:cNvPr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B065AA12-CDF9-4312-9989-7138022DA7A5}"/>
                </a:ext>
              </a:extLst>
            </p:cNvPr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70C76292-F459-4363-A809-A57D9788E8EC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72CE99C0-03EC-4AB4-8993-C624CD8F429E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xmlns="" id="{63B4620E-5FC8-4978-ADFB-1EDF4B9EF1F8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xmlns="" id="{14FEA72F-B82C-4A0C-8A32-2E94A9586F7E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xmlns="" id="{603477DA-DB51-4E4E-BE7F-0B4C384EAEC4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xmlns="" id="{8608F070-1164-4185-9F06-F9F65ACA8421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xmlns="" id="{690DF29F-E582-4E88-94F7-1B4D0B9A13CA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xmlns="" id="{D2DDC598-7CAF-4A68-8FEC-DDE45BF5573E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5A5F5F5D-516D-4236-B51E-1905517A0ED4}"/>
              </a:ext>
            </a:extLst>
          </p:cNvPr>
          <p:cNvGrpSpPr/>
          <p:nvPr/>
        </p:nvGrpSpPr>
        <p:grpSpPr>
          <a:xfrm>
            <a:off x="4497755" y="3892193"/>
            <a:ext cx="3071664" cy="1727811"/>
            <a:chOff x="659396" y="3897052"/>
            <a:chExt cx="3071664" cy="1727811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xmlns="" id="{F289A1C2-D9A0-4684-9780-B312CE96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xmlns="" id="{B4AC904C-DD3F-4C11-A247-7DA7AB713AB6}"/>
                </a:ext>
              </a:extLst>
            </p:cNvPr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w="12700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804090BA-BB1F-46CA-AD2C-F905614458DB}"/>
                </a:ext>
              </a:extLst>
            </p:cNvPr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xmlns="" id="{8AA6AA66-3F35-4138-8E5C-CC66760A9203}"/>
                </a:ext>
              </a:extLst>
            </p:cNvPr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xmlns="" id="{38F29EDD-8452-4CB0-90F8-CA79198961E2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40E074E3-63C9-4EB8-8B01-95155056CB60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xmlns="" id="{055033CE-CF75-4979-9439-E643C9C29C38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xmlns="" id="{CC71610E-2ECD-46E7-A627-5296B5AFD634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xmlns="" id="{A1466F4E-2F2F-4EDB-9673-1A0239743041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xmlns="" id="{521EA7D1-FD61-4D15-A525-94BBBC33D41D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xmlns="" id="{631ED518-4D9F-4BC5-8E84-88CFEE3C88A5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xmlns="" id="{82F7BE12-E49E-4366-B799-2AE5E730786B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xmlns="" id="{B2B2DB33-8F34-47B9-A06B-DC04360416BE}"/>
                </a:ext>
              </a:extLst>
            </p:cNvPr>
            <p:cNvSpPr/>
            <p:nvPr/>
          </p:nvSpPr>
          <p:spPr>
            <a:xfrm>
              <a:off x="1797927" y="4727598"/>
              <a:ext cx="240761" cy="16295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Gerade Verbindung mit Pfeil 25">
            <a:extLst>
              <a:ext uri="{FF2B5EF4-FFF2-40B4-BE49-F238E27FC236}">
                <a16:creationId xmlns:a16="http://schemas.microsoft.com/office/drawing/2014/main" xmlns="" id="{6EC691AF-9B28-4FED-B6F6-5C37AD8DC50F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 flipV="1">
            <a:off x="4055096" y="4756099"/>
            <a:ext cx="442659" cy="485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xmlns="" id="{D98493BE-8C0F-4B72-91AE-39B8E6FF2C97}"/>
              </a:ext>
            </a:extLst>
          </p:cNvPr>
          <p:cNvGrpSpPr/>
          <p:nvPr/>
        </p:nvGrpSpPr>
        <p:grpSpPr>
          <a:xfrm>
            <a:off x="8013805" y="3890380"/>
            <a:ext cx="1647248" cy="1736296"/>
            <a:chOff x="1548356" y="4422470"/>
            <a:chExt cx="726616" cy="765895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xmlns="" id="{3A9996BA-1199-4E19-9D56-5082C9BC0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941" t="30410" r="47404" b="25263"/>
            <a:stretch/>
          </p:blipFill>
          <p:spPr>
            <a:xfrm>
              <a:off x="1548356" y="4422471"/>
              <a:ext cx="726616" cy="765894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xmlns="" id="{059C98CB-5E59-41FB-BDAC-E8251D93C69D}"/>
                </a:ext>
              </a:extLst>
            </p:cNvPr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xmlns="" id="{045E2FBB-A0BA-4A2F-847D-FFE7CC5DE3C2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xmlns="" id="{A874E831-7A52-4F6D-ABD5-02EAEEEDD4A5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xmlns="" id="{7E50EA4C-0453-45BD-9D8D-BE297B8C1470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xmlns="" id="{6C25A4EE-012E-4177-9C9C-0E414A921AB3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xmlns="" id="{CBCBB182-344A-4470-BDF6-747FB5944352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xmlns="" id="{8ABDDC2B-B497-4E84-8C21-192B827CC48F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xmlns="" id="{BD134DA4-95EA-4C9A-8325-E8E61E6730AA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xmlns="" id="{FE6E35F2-613E-4326-8CE8-C1B3C835EED2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xmlns="" id="{8068D3BC-B4E6-4AAA-AA57-C6CCBA16035C}"/>
                </a:ext>
              </a:extLst>
            </p:cNvPr>
            <p:cNvSpPr/>
            <p:nvPr/>
          </p:nvSpPr>
          <p:spPr>
            <a:xfrm>
              <a:off x="1798336" y="4737125"/>
              <a:ext cx="226065" cy="149830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Gerade Verbindung mit Pfeil 25">
            <a:extLst>
              <a:ext uri="{FF2B5EF4-FFF2-40B4-BE49-F238E27FC236}">
                <a16:creationId xmlns:a16="http://schemas.microsoft.com/office/drawing/2014/main" xmlns="" id="{5744BF90-62F3-4B8A-85AD-333CD6410214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7569419" y="4756099"/>
            <a:ext cx="444386" cy="243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platzhalter 2">
            <a:extLst>
              <a:ext uri="{FF2B5EF4-FFF2-40B4-BE49-F238E27FC236}">
                <a16:creationId xmlns:a16="http://schemas.microsoft.com/office/drawing/2014/main" xmlns="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xmlns="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xmlns="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xmlns="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xmlns="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xmlns="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FDF52821-8C7D-47DE-9F26-293989C8F2C1}"/>
              </a:ext>
            </a:extLst>
          </p:cNvPr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xmlns="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xmlns="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xmlns="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xmlns="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xmlns="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xmlns="" id="{84C0410F-A16A-47D0-8ACB-5566A6FC4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772" b="49323"/>
          <a:stretch/>
        </p:blipFill>
        <p:spPr>
          <a:xfrm>
            <a:off x="568610" y="2204864"/>
            <a:ext cx="4863829" cy="2810934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FDF52821-8C7D-47DE-9F26-293989C8F2C1}"/>
              </a:ext>
            </a:extLst>
          </p:cNvPr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37D72162-3DC1-4B7A-821E-4F18418FE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5" b="49475"/>
          <a:stretch/>
        </p:blipFill>
        <p:spPr>
          <a:xfrm>
            <a:off x="5519936" y="2204864"/>
            <a:ext cx="6132004" cy="3465004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xmlns="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Problems to overcome:</a:t>
            </a:r>
          </a:p>
          <a:p>
            <a:r>
              <a:rPr lang="en-US" dirty="0"/>
              <a:t>If learning rate too high, SSD loss will oscillate, depth loss will converge fast</a:t>
            </a:r>
          </a:p>
          <a:p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 general SSD loss has problems to converge, especially for positive bounding box examples and localization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xmlns="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Problems to overcome:</a:t>
            </a:r>
          </a:p>
          <a:p>
            <a:r>
              <a:rPr lang="en-US" dirty="0">
                <a:sym typeface="Wingdings" panose="05000000000000000000" pitchFamily="2" charset="2"/>
              </a:rPr>
              <a:t>Further improve GTA V bounding boxes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Use other detectors than SSD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Should be possible with reasonable effort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xmlns="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99FC9028-7A32-4CAF-A708-A69067DF78A2}"/>
              </a:ext>
            </a:extLst>
          </p:cNvPr>
          <p:cNvGrpSpPr/>
          <p:nvPr/>
        </p:nvGrpSpPr>
        <p:grpSpPr>
          <a:xfrm>
            <a:off x="3485341" y="3068960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xmlns="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xmlns="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xmlns="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xmlns="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xmlns="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xmlns="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xmlns="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xmlns="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xmlns="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xmlns="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xmlns="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xmlns="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xmlns="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xmlns="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xmlns="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xmlns="" id="{7C02F886-706A-4B18-8ECB-B7C3C84A717B}"/>
              </a:ext>
            </a:extLst>
          </p:cNvPr>
          <p:cNvSpPr txBox="1"/>
          <p:nvPr/>
        </p:nvSpPr>
        <p:spPr>
          <a:xfrm>
            <a:off x="481631" y="5715270"/>
            <a:ext cx="4215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KITTI 15k, 640 x 352, uint8 depth map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xmlns="" id="{749520EF-3E9B-45B5-B975-02E3F22D8BE7}"/>
              </a:ext>
            </a:extLst>
          </p:cNvPr>
          <p:cNvSpPr txBox="1"/>
          <p:nvPr/>
        </p:nvSpPr>
        <p:spPr>
          <a:xfrm>
            <a:off x="6348028" y="5715270"/>
            <a:ext cx="4215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GTAV 15k, 1280 x 720, uint8 depth map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xmlns="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xmlns="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xmlns="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 err="1"/>
              <a:t>DeepTLR</a:t>
            </a:r>
            <a:r>
              <a:rPr lang="de-DE" baseline="30000" dirty="0"/>
              <a:t>1</a:t>
            </a:r>
            <a:r>
              <a:rPr lang="en-US" dirty="0"/>
              <a:t> based object detection - class and bounding box regression</a:t>
            </a:r>
          </a:p>
          <a:p>
            <a:r>
              <a:rPr lang="en-US" dirty="0"/>
              <a:t>Caffe based solution from FZI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xmlns="" id="{336E598B-A36A-4925-92EE-775FACD418BE}"/>
              </a:ext>
            </a:extLst>
          </p:cNvPr>
          <p:cNvSpPr txBox="1"/>
          <p:nvPr/>
        </p:nvSpPr>
        <p:spPr>
          <a:xfrm>
            <a:off x="914401" y="5697252"/>
            <a:ext cx="4962599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600" b="1" dirty="0"/>
              <a:t>Dataset</a:t>
            </a:r>
            <a:r>
              <a:rPr lang="de-DE" sz="1600" dirty="0"/>
              <a:t>: KITTI</a:t>
            </a:r>
            <a:r>
              <a:rPr lang="de-DE" sz="1600" baseline="30000" dirty="0"/>
              <a:t>2</a:t>
            </a:r>
            <a:r>
              <a:rPr lang="de-DE" sz="1600" dirty="0"/>
              <a:t> , GTA V</a:t>
            </a:r>
            <a:endParaRPr lang="de-DE" sz="1600" baseline="30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xmlns="" id="{9BB03559-DCF9-4FBD-B7A2-3FE7897A3E45}"/>
              </a:ext>
            </a:extLst>
          </p:cNvPr>
          <p:cNvSpPr txBox="1"/>
          <p:nvPr/>
        </p:nvSpPr>
        <p:spPr>
          <a:xfrm>
            <a:off x="914400" y="5957777"/>
            <a:ext cx="496260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200" baseline="30000" dirty="0"/>
              <a:t>1</a:t>
            </a:r>
            <a:r>
              <a:rPr lang="de-DE" sz="1200" dirty="0"/>
              <a:t>http://ieeexplore.ieee.org/</a:t>
            </a:r>
            <a:r>
              <a:rPr lang="de-DE" sz="1200" dirty="0" err="1"/>
              <a:t>stamp</a:t>
            </a:r>
            <a:r>
              <a:rPr lang="de-DE" sz="1200" dirty="0"/>
              <a:t>/</a:t>
            </a:r>
            <a:r>
              <a:rPr lang="de-DE" sz="1200" dirty="0" err="1"/>
              <a:t>stamp.jsp?tp</a:t>
            </a:r>
            <a:r>
              <a:rPr lang="de-DE" sz="1200" dirty="0"/>
              <a:t>=&amp;</a:t>
            </a:r>
            <a:r>
              <a:rPr lang="de-DE" sz="1200" dirty="0" err="1"/>
              <a:t>arnumber</a:t>
            </a:r>
            <a:r>
              <a:rPr lang="de-DE" sz="1200" dirty="0"/>
              <a:t>=7535408</a:t>
            </a:r>
          </a:p>
          <a:p>
            <a:r>
              <a:rPr lang="de-DE" sz="1200" baseline="30000" dirty="0"/>
              <a:t>2</a:t>
            </a:r>
            <a:r>
              <a:rPr lang="de-DE" sz="1200" dirty="0"/>
              <a:t>http://www.cvlibs.net/publications/Geiger2012CVPR.pdf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xmlns="" id="{79D819A1-236C-4544-BFA1-F07D8791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23" y="4866229"/>
            <a:ext cx="2977646" cy="1452674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xmlns="" id="{4614FD83-7753-4EE3-8DD9-06FFFC7E2B5A}"/>
              </a:ext>
            </a:extLst>
          </p:cNvPr>
          <p:cNvGrpSpPr/>
          <p:nvPr/>
        </p:nvGrpSpPr>
        <p:grpSpPr>
          <a:xfrm>
            <a:off x="1721514" y="1897857"/>
            <a:ext cx="8481332" cy="4008070"/>
            <a:chOff x="1721514" y="1897857"/>
            <a:chExt cx="8481332" cy="400807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E27968E3-20D8-4AC2-B6C1-2F99C9072E4D}"/>
                </a:ext>
              </a:extLst>
            </p:cNvPr>
            <p:cNvSpPr/>
            <p:nvPr/>
          </p:nvSpPr>
          <p:spPr>
            <a:xfrm>
              <a:off x="1721514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xmlns="" id="{9C0AF3E4-729E-484E-87C0-EEAAC06CF64E}"/>
                </a:ext>
              </a:extLst>
            </p:cNvPr>
            <p:cNvSpPr/>
            <p:nvPr/>
          </p:nvSpPr>
          <p:spPr>
            <a:xfrm>
              <a:off x="4043772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xmlns="" id="{53DDF5C4-5405-4F5F-A2D2-865EF2F2CAE1}"/>
                </a:ext>
              </a:extLst>
            </p:cNvPr>
            <p:cNvSpPr/>
            <p:nvPr/>
          </p:nvSpPr>
          <p:spPr>
            <a:xfrm>
              <a:off x="6399056" y="1897857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xmlns="" id="{377E089A-6F70-41AA-8F41-586C94FE04CE}"/>
                </a:ext>
              </a:extLst>
            </p:cNvPr>
            <p:cNvSpPr/>
            <p:nvPr/>
          </p:nvSpPr>
          <p:spPr>
            <a:xfrm>
              <a:off x="6399058" y="3765446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xmlns="" id="{BA4CA35C-EC9D-4FF7-B67E-BE27D8E1FE0A}"/>
                </a:ext>
              </a:extLst>
            </p:cNvPr>
            <p:cNvSpPr/>
            <p:nvPr/>
          </p:nvSpPr>
          <p:spPr>
            <a:xfrm>
              <a:off x="7050194" y="1897857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xmlns="" id="{E54EDC41-F570-4990-8C6E-CF976F237953}"/>
                </a:ext>
              </a:extLst>
            </p:cNvPr>
            <p:cNvSpPr/>
            <p:nvPr/>
          </p:nvSpPr>
          <p:spPr>
            <a:xfrm>
              <a:off x="7050195" y="3765446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xmlns="" id="{9F1D8EF9-611A-40D3-84DA-B88A08221861}"/>
                </a:ext>
              </a:extLst>
            </p:cNvPr>
            <p:cNvSpPr/>
            <p:nvPr/>
          </p:nvSpPr>
          <p:spPr>
            <a:xfrm>
              <a:off x="7703545" y="3765446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xmlns="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3554742" y="3537012"/>
              <a:ext cx="48903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xmlns="" id="{5B6AC074-11DF-4A7B-85E6-718E24060980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xmlns="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xmlns="" id="{30D8FC1B-DBD1-4D39-BA50-2D3CB693B245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1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xmlns="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3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xmlns="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09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xmlns="" id="{B7A6931C-1E52-48A7-992C-307F38691FF6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10" y="2960948"/>
              <a:ext cx="11754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xmlns="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784756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xmlns="" id="{38A41A1A-711A-4328-8ABD-B1EC50F9ED5A}"/>
                </a:ext>
              </a:extLst>
            </p:cNvPr>
            <p:cNvSpPr/>
            <p:nvPr/>
          </p:nvSpPr>
          <p:spPr>
            <a:xfrm>
              <a:off x="8369618" y="2744924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</a:t>
              </a: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xmlns="" id="{AD176444-2E57-47A1-AA49-6C38774E05F4}"/>
                </a:ext>
              </a:extLst>
            </p:cNvPr>
            <p:cNvSpPr/>
            <p:nvPr/>
          </p:nvSpPr>
          <p:spPr>
            <a:xfrm>
              <a:off x="6046216" y="5252421"/>
              <a:ext cx="2102012" cy="65350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xmlns="" id="{5FD97B23-B632-4602-9E0A-E8FF70CBC9A7}"/>
              </a:ext>
            </a:extLst>
          </p:cNvPr>
          <p:cNvGrpSpPr/>
          <p:nvPr/>
        </p:nvGrpSpPr>
        <p:grpSpPr>
          <a:xfrm>
            <a:off x="914400" y="5157192"/>
            <a:ext cx="4541527" cy="453715"/>
            <a:chOff x="914400" y="5323859"/>
            <a:chExt cx="4541527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xmlns="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xmlns="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convolution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xmlns="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tiling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xmlns="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softmax</a:t>
              </a:r>
              <a:endParaRPr lang="en-US" sz="1600" dirty="0"/>
            </a:p>
          </p:txBody>
        </p:sp>
      </p:grpSp>
      <p:sp>
        <p:nvSpPr>
          <p:cNvPr id="75" name="Rechteck 74">
            <a:extLst>
              <a:ext uri="{FF2B5EF4-FFF2-40B4-BE49-F238E27FC236}">
                <a16:creationId xmlns:a16="http://schemas.microsoft.com/office/drawing/2014/main" xmlns="" id="{BC38426A-8FF6-48B4-8DE1-D29D2C0BFB62}"/>
              </a:ext>
            </a:extLst>
          </p:cNvPr>
          <p:cNvSpPr/>
          <p:nvPr/>
        </p:nvSpPr>
        <p:spPr>
          <a:xfrm>
            <a:off x="6059996" y="1828800"/>
            <a:ext cx="2052228" cy="34004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xmlns="" id="{088BE7D0-FE52-4E46-B32E-F7822CCD70ED}"/>
              </a:ext>
            </a:extLst>
          </p:cNvPr>
          <p:cNvSpPr txBox="1"/>
          <p:nvPr/>
        </p:nvSpPr>
        <p:spPr>
          <a:xfrm>
            <a:off x="9153097" y="4812126"/>
            <a:ext cx="6480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100" dirty="0" err="1"/>
              <a:t>AlexNet</a:t>
            </a:r>
            <a:endParaRPr lang="de-DE" sz="1200" dirty="0"/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xmlns="" id="{3DD23925-5439-476E-95B7-B2372C8F7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xmlns="" id="{821697A7-8D21-4941-A354-DECEEC54E48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0084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/>
              <a:t>Joint convolution depth prediction and object detection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xmlns="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xmlns="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xmlns="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xmlns="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xmlns="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xmlns="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xmlns="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xmlns="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xmlns="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xmlns="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xmlns="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xmlns="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xmlns="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xmlns="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xmlns="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xmlns="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xmlns="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xmlns="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xmlns="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xmlns="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xmlns="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xmlns="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xmlns="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xmlns="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600x400x3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xmlns="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xmlns="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xmlns="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xmlns="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 err="1"/>
              <a:t>Caffe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LMDB </a:t>
            </a:r>
            <a:r>
              <a:rPr lang="de-DE" dirty="0" err="1"/>
              <a:t>creation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M. Weber and A. </a:t>
            </a:r>
            <a:r>
              <a:rPr lang="de-DE" dirty="0" err="1"/>
              <a:t>Lesi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on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planned</a:t>
            </a:r>
            <a:endParaRPr lang="de-DE" dirty="0"/>
          </a:p>
          <a:p>
            <a:pPr lvl="1"/>
            <a:r>
              <a:rPr lang="de-DE" dirty="0" err="1"/>
              <a:t>Inference</a:t>
            </a:r>
            <a:r>
              <a:rPr lang="de-DE" dirty="0"/>
              <a:t> Speed: 20 – 45 </a:t>
            </a:r>
            <a:r>
              <a:rPr lang="de-DE" dirty="0" err="1"/>
              <a:t>ms</a:t>
            </a:r>
            <a:endParaRPr lang="de-DE" dirty="0"/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xmlns="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333115"/>
            <a:ext cx="231789" cy="23178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xmlns="" id="{F40B30BE-9FB4-4C2F-BA9D-D4D81175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14027"/>
            <a:ext cx="231789" cy="23178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xmlns="" id="{12ACE570-06CF-4378-92C5-5AE1444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3503777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xmlns="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xmlns="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xmlns="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xmlns="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xmlns="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xmlns="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xmlns="" id="{292BF0D6-3714-4450-B902-9761F62D4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" t="32021" r="-189" b="31382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xmlns="" id="{B4E59F36-558F-4D1A-B5CE-E0389F3B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31" y="2391749"/>
            <a:ext cx="3230824" cy="3575529"/>
          </a:xfrm>
          <a:prstGeom prst="rect">
            <a:avLst/>
          </a:prstGeom>
        </p:spPr>
      </p:pic>
      <p:sp>
        <p:nvSpPr>
          <p:cNvPr id="23" name="Textplatzhalter 10">
            <a:extLst>
              <a:ext uri="{FF2B5EF4-FFF2-40B4-BE49-F238E27FC236}">
                <a16:creationId xmlns:a16="http://schemas.microsoft.com/office/drawing/2014/main" xmlns="" id="{4F59DAEC-6843-4ECB-907C-FEAD248C6E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xmlns="" id="{99A72BB6-E77C-40B4-A33D-61914B49CB76}"/>
              </a:ext>
            </a:extLst>
          </p:cNvPr>
          <p:cNvGrpSpPr/>
          <p:nvPr/>
        </p:nvGrpSpPr>
        <p:grpSpPr>
          <a:xfrm>
            <a:off x="1055439" y="5082415"/>
            <a:ext cx="231789" cy="231789"/>
            <a:chOff x="1739516" y="4869160"/>
            <a:chExt cx="432048" cy="432048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xmlns="" id="{AFBC26C6-756B-4D01-9D9D-5ECFA7CFE2A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xmlns="" id="{FE342116-D3BE-4867-ADD0-08107DCC4B79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platzhalter 2">
            <a:extLst>
              <a:ext uri="{FF2B5EF4-FFF2-40B4-BE49-F238E27FC236}">
                <a16:creationId xmlns:a16="http://schemas.microsoft.com/office/drawing/2014/main" xmlns="" id="{F8A1FC48-2B47-47C6-8080-9F84A7BA0F1E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91972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502777FD-8F9C-41A2-83F5-F4C8825B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8" y="6883578"/>
            <a:ext cx="8424936" cy="47385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xmlns="" id="{9D5669E5-8B4F-4C55-87BD-35A5F12C7C48}"/>
              </a:ext>
            </a:extLst>
          </p:cNvPr>
          <p:cNvSpPr/>
          <p:nvPr/>
        </p:nvSpPr>
        <p:spPr>
          <a:xfrm>
            <a:off x="9370147" y="7133150"/>
            <a:ext cx="360040" cy="720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xmlns="" id="{C36FB289-0D49-462B-BFD7-D843EF10CCA1}"/>
              </a:ext>
            </a:extLst>
          </p:cNvPr>
          <p:cNvSpPr txBox="1"/>
          <p:nvPr/>
        </p:nvSpPr>
        <p:spPr>
          <a:xfrm>
            <a:off x="8722075" y="6999877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C40071B9-DEFE-4F41-9F08-8C4FD997E56B}"/>
              </a:ext>
            </a:extLst>
          </p:cNvPr>
          <p:cNvSpPr/>
          <p:nvPr/>
        </p:nvSpPr>
        <p:spPr>
          <a:xfrm>
            <a:off x="9226131" y="9077366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xmlns="" id="{BACB8E64-7ACC-4E70-8259-06AFFF1CBB05}"/>
              </a:ext>
            </a:extLst>
          </p:cNvPr>
          <p:cNvSpPr txBox="1"/>
          <p:nvPr/>
        </p:nvSpPr>
        <p:spPr>
          <a:xfrm>
            <a:off x="8578059" y="9007172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xmlns="" id="{014767F8-B059-4054-AC3B-FC020A1EB5C2}"/>
              </a:ext>
            </a:extLst>
          </p:cNvPr>
          <p:cNvPicPr/>
          <p:nvPr/>
        </p:nvPicPr>
        <p:blipFill rotWithShape="1">
          <a:blip r:embed="rId3"/>
          <a:srcRect r="14339"/>
          <a:stretch/>
        </p:blipFill>
        <p:spPr>
          <a:xfrm>
            <a:off x="1679856" y="1601120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60369BD2-AAFC-4C88-8B01-587E7AF70BAA}"/>
              </a:ext>
            </a:extLst>
          </p:cNvPr>
          <p:cNvSpPr/>
          <p:nvPr/>
        </p:nvSpPr>
        <p:spPr>
          <a:xfrm>
            <a:off x="7608168" y="1521007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xmlns="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FCRN</a:t>
            </a:r>
            <a:r>
              <a:rPr lang="en-US" dirty="0"/>
              <a:t>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xmlns="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6" name="Picture 450">
            <a:extLst>
              <a:ext uri="{FF2B5EF4-FFF2-40B4-BE49-F238E27FC236}">
                <a16:creationId xmlns:a16="http://schemas.microsoft.com/office/drawing/2014/main" xmlns="" id="{E5C981A6-AE42-45A9-B07D-A747D2EA8B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352" y="1513737"/>
            <a:ext cx="11367078" cy="4631187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xmlns="" id="{6F443AE0-BC83-42FA-BFD7-C8227A73A23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79797477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2107</Words>
  <Application>Microsoft Macintosh PowerPoint</Application>
  <PresentationFormat>Widescreen</PresentationFormat>
  <Paragraphs>362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Arial</vt:lpstr>
      <vt:lpstr>Carbon - 16x9</vt:lpstr>
      <vt:lpstr>2_Office Theme</vt:lpstr>
      <vt:lpstr>Lab Course Cognitive Systems: Depth &amp; Bounding Box Prediction</vt:lpstr>
      <vt:lpstr>PowerPoint Presentation</vt:lpstr>
      <vt:lpstr>1. Motivation</vt:lpstr>
      <vt:lpstr>1. Motivation</vt:lpstr>
      <vt:lpstr>2. DeepTLR</vt:lpstr>
      <vt:lpstr>2. DeepTLR+Conv</vt:lpstr>
      <vt:lpstr>2. DeepTLR</vt:lpstr>
      <vt:lpstr>3. FCRN-SSD</vt:lpstr>
      <vt:lpstr>3. FCRN-SSD</vt:lpstr>
      <vt:lpstr>3. FCRN-SSD</vt:lpstr>
      <vt:lpstr>PowerPoint Presentation</vt:lpstr>
      <vt:lpstr>2. FRCN-SSD</vt:lpstr>
      <vt:lpstr>PowerPoint Presentation</vt:lpstr>
      <vt:lpstr>3. FCRN-SSD</vt:lpstr>
      <vt:lpstr>3. FCRN-SSD</vt:lpstr>
      <vt:lpstr>3. FCRN-SSD</vt:lpstr>
      <vt:lpstr>3. FCRN-SSD</vt:lpstr>
      <vt:lpstr>4. FCN-DSSD</vt:lpstr>
      <vt:lpstr>4. FCN-DSSD</vt:lpstr>
      <vt:lpstr>4. FCN-DSSD</vt:lpstr>
      <vt:lpstr>4. FCN-DSSD</vt:lpstr>
      <vt:lpstr>4. FCN-DSSD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Johannes Schuck</cp:lastModifiedBy>
  <cp:revision>1637</cp:revision>
  <dcterms:created xsi:type="dcterms:W3CDTF">2014-10-08T23:03:32Z</dcterms:created>
  <dcterms:modified xsi:type="dcterms:W3CDTF">2018-03-19T22:00:34Z</dcterms:modified>
</cp:coreProperties>
</file>